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Helvetica Neue"/>
      <p:regular r:id="rId28"/>
      <p:bold r:id="rId29"/>
      <p:italic r:id="rId30"/>
      <p:boldItalic r:id="rId31"/>
    </p:embeddedFont>
    <p:embeddedFont>
      <p:font typeface="Helvetica Neue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iUBgRQbUJScA5V/55MbwEwW2N+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HelveticaNeu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Light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576be500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576be500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5c9fe8af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5c9fe8af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Include a screenshot of the topology or other flow charts your team created. Calmly using your mouse, walk us through your topology and explain each step your solution is going to take.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One screenshot per slide.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Blow it up so the audience can see the details.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Duplicate this slide as many times as necessary.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Don’t forget: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Teams will break up into individual demos. More than one person may demo the same solution together if they worked together on it.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Each presenter(s) will duplicate and create their own Solutions, Topology and Demo slides. Each presenter(s) will introduce their client’s problem in depth, explain your solution, show us a visual of how it works and then demo out your solution before passing it on to the next presenter.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Consolas"/>
              <a:buNone/>
            </a:pPr>
            <a:r>
              <a:t/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576be500e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Teams will break up into individual demos. More than one person may demo the same solution together if they worked together on it.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Each presenter(s) will duplicate and create their own Solutions, Topology and Demo slides. Each presenter(s) will introduce their client’s problem in depth, explain your solution, show us a visual of how it works and then demo out your solution before passing it on to the next presenter.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Introduce your team’s client company and their problem domain.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Quickly introduce your client company and what kind of industry they are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Did you make your client company a logo? a mission statement?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Great creative with this part!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Briefly list the problems the client company is having.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Save the details of these problems for the Solutions slide!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Distinguish between the problems the company asked for help with and any other solutions your team found that the client would benefit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“While we were working to meet the client’s needs, we also notice they would benefit from a few upgrades such as…”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" name="Google Shape;156;g2b576be500e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5c9fe8af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5c9fe8af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576be500e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Teams will break up into individual demos. More than one person may demo the same solution together if they worked together on it.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Each presenter(s) will duplicate and create their own Solutions, Topology and Demo slides. Each presenter(s) will introduce their client’s problem in depth, explain your solution, show us a visual of how it works and then demo out your solution before passing it on to the next presenter.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Introduce your team’s client company and their problem domain.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Quickly introduce your client company and what kind of industry they are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Did you make your client company a logo? a mission statement?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Great creative with this part!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Briefly list the problems the client company is having.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Save the details of these problems for the Solutions slide!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Distinguish between the problems the company asked for help with and any other solutions your team found that the client would benefit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“While we were working to meet the client’s needs, we also notice they would benefit from a few upgrades such as…”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g2b576be500e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576be500e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Teams will break up into individual demos. More than one person may demo the same solution together if they worked together on it.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Each presenter(s) will duplicate and create their own Solutions, Topology and Demo slides. Each presenter(s) will introduce their client’s problem in depth, explain your solution, show us a visual of how it works and then demo out your solution before passing it on to the next presenter.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Introduce your team’s client company and their problem domain.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Quickly introduce your client company and what kind of industry they are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Did you make your client company a logo? a mission statement?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Great creative with this part!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Briefly list the problems the client company is having.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Save the details of these problems for the Solutions slide!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Distinguish between the problems the company asked for help with and any other solutions your team found that the client would benefit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“While we were working to meet the client’s needs, we also notice they would benefit from a few upgrades such as…”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4" name="Google Shape;184;g2b576be500e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576be500e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Teams will break up into individual demos. More than one person may demo the same solution together if they worked together on it.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Each presenter(s) will duplicate and create their own Solutions, Topology and Demo slides. Each presenter(s) will introduce their client’s problem in depth, explain your solution, show us a visual of how it works and then demo out your solution before passing it on to the next presenter.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Introduce your team’s client company and their problem domain.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Quickly introduce your client company and what kind of industry they are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Did you make your client company a logo? a mission statement?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Great creative with this part!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Briefly list the problems the client company is having.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Save the details of these problems for the Solutions slide!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Distinguish between the problems the company asked for help with and any other solutions your team found that the client would benefit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“While we were working to meet the client’s needs, we also notice they would benefit from a few upgrades such as…”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g2b576be500e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576be500e_0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Teams will break up into individual demos. More than one person may demo the same solution together if they worked together on it.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Each presenter(s) will duplicate and create their own Solutions, Topology and Demo slides. Each presenter(s) will introduce their client’s problem in depth, explain your solution, show us a visual of how it works and then demo out your solution before passing it on to the next presenter.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Introduce your team’s client company and their problem domain.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Quickly introduce your client company and what kind of industry they are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Did you make your client company a logo? a mission statement?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Great creative with this part!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Briefly list the problems the client company is having.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Save the details of these problems for the Solutions slide!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Distinguish between the problems the company asked for help with and any other solutions your team found that the client would benefit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“While we were working to meet the client’s needs, we also notice they would benefit from a few upgrades such as…”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" name="Google Shape;204;g2b576be500e_0_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576be500e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Teams will break up into individual demos. More than one person may demo the same solution together if they worked together on it.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Each presenter(s) will duplicate and create their own Solutions, Topology and Demo slides. Each presenter(s) will introduce their client’s problem in depth, explain your solution, show us a visual of how it works and then demo out your solution before passing it on to the next presenter.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Introduce your team’s client company and their problem domain.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Quickly introduce your client company and what kind of industry they are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Did you make your client company a logo? a mission statement?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Great creative with this part!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Briefly list the problems the client company is having.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Save the details of these problems for the Solutions slide!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Distinguish between the problems the company asked for help with and any other solutions your team found that the client would benefit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“While we were working to meet the client’s needs, we also notice they would benefit from a few upgrades such as…”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Google Shape;212;g2b576be500e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576be500e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Teams will break up into individual demos. More than one person may demo the same solution together if they worked together on it.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Each presenter(s) will duplicate and create their own Solutions, Topology and Demo slides. Each presenter(s) will introduce their client’s problem in depth, explain your solution, show us a visual of how it works and then demo out your solution before passing it on to the next presenter.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Introduce your team’s client company and their problem domain.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Quickly introduce your client company and what kind of industry they are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Did you make your client company a logo? a mission statement?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Great creative with this part!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Briefly list the problems the client company is having.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Save the details of these problems for the Solutions slide!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Distinguish between the problems the company asked for help with and any other solutions your team found that the client would benefit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“While we were working to meet the client’s needs, we also notice they would benefit from a few upgrades such as…”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g2b576be500e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The primary driver of the presentation should take a moment to discuss the agenda for the presentation.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Ultimately, your team’s agenda shouldn’t stray from this template too much.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576be500e_0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Teams will break up into individual demos. More than one person may demo the same solution together if they worked together on it.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Each presenter(s) will duplicate and create their own Solutions, Topology and Demo slides. Each presenter(s) will introduce their client’s problem in depth, explain your solution, show us a visual of how it works and then demo out your solution before passing it on to the next presenter.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Introduce your team’s client company and their problem domain.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Quickly introduce your client company and what kind of industry they are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Did you make your client company a logo? a mission statement?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Great creative with this part!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Briefly list the problems the client company is having.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Save the details of these problems for the Solutions slide!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Distinguish between the problems the company asked for help with and any other solutions your team found that the client would benefit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“While we were working to meet the client’s needs, we also notice they would benefit from a few upgrades such as…”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g2b576be500e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576be500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576be500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576be500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576be500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Show the whole team here in whatever creative way that align’s with your project’s branding or theme.</a:t>
            </a:r>
            <a:endParaRPr b="1"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Update the stock silhouette image with a picture of you and your team.</a:t>
            </a:r>
            <a:endParaRPr b="1"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 each team member name, with the primary "driver" of the presentation as the first team member.  This person should say a word or 2 about the team and subsequently move into the next slide, where they will begin their personal pitches.</a:t>
            </a:r>
            <a:endParaRPr b="1"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Copy this slide for each member of your group.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Update the stock silhouette image to your professional headshot.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Update the title to the appropriate team member's name.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Insert a bulleted summary of your personal pitch using key words.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Practice your personal pitch several times prior to the presentation.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Remain calm and speak with confidence.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Your pitch should be about 60 seconds long.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End it with a mic drop closing statement!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Remember to announce that you will be passing the mic to the next speaker.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576be500e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Copy this slide for each member of your group.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Update the stock silhouette image to your professional headshot.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Update the title to the appropriate team member's name.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Insert a bulleted summary of your personal pitch using key words.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Practice your personal pitch several times prior to the presentation.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Remain calm and speak with confidence.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Your pitch should be about 60 seconds long.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End it with a mic drop closing statement!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Remember to announce that you will be passing the mic to the next speaker.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" name="Google Shape;98;g2b576be500e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576be500e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Copy this slide for each member of your group.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Update the stock silhouette image to your professional headshot.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Update the title to the appropriate team member's name.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Insert a bulleted summary of your personal pitch using key words.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Practice your personal pitch several times prior to the presentation.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Remain calm and speak with confidence.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Your pitch should be about 60 seconds long.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End it with a mic drop closing statement!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Remember to announce that you will be passing the mic to the next speaker.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" name="Google Shape;107;g2b576be500e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Teams will break up into individual demos. More than one person may demo the same solution together if they worked together on it.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Each presenter(s) will duplicate and create their own Solutions, Topology and Demo slides. Each presenter(s) will introduce their client’s problem in depth, explain your solution, show us a visual of how it works and then demo out your solution before passing it on to the next presenter.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Introduce your team’s client company and their problem domain.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Quickly introduce your client company and what kind of industry they are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Did you make your client company a logo? a mission statement?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Great creative with this part!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Briefly list the problems the client company is having.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Save the details of these problems for the Solutions slide!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Distinguish between the problems the company asked for help with and any other solutions your team found that the client would benefit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“While we were working to meet the client’s needs, we also notice they would benefit from a few upgrades such as…”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576be500e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Teams will break up into individual demos. More than one person may demo the same solution together if they worked together on it.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Each presenter(s) will duplicate and create their own Solutions, Topology and Demo slides. Each presenter(s) will introduce their client’s problem in depth, explain your solution, show us a visual of how it works and then demo out your solution before passing it on to the next presenter.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Introduce your team’s client company and their problem domain.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Quickly introduce your client company and what kind of industry they are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Did you make your client company a logo? a mission statement?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Great creative with this part!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Briefly list the problems the client company is having.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Save the details of these problems for the Solutions slide!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●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Distinguish between the problems the company asked for help with and any other solutions your team found that the client would benefit from.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nsolas"/>
              <a:buChar char="○"/>
            </a:pP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“While we were working to meet the client’s needs, we also notice they would benefit from a few upgrades such as…”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" name="Google Shape;124;g2b576be500e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5c9fe8af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5c9fe8af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1/5 gray; red lower right" showMasterSp="0">
  <p:cSld name="3 - 1/5 gray; red lower righ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7.png" id="43" name="Google Shape;4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4" y="-3994"/>
            <a:ext cx="9129370" cy="51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TITLE_AND_BODY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6"/>
          <p:cNvCxnSpPr/>
          <p:nvPr/>
        </p:nvCxnSpPr>
        <p:spPr>
          <a:xfrm>
            <a:off x="5061464" y="2897187"/>
            <a:ext cx="2992200" cy="0"/>
          </a:xfrm>
          <a:prstGeom prst="straightConnector1">
            <a:avLst/>
          </a:prstGeom>
          <a:noFill/>
          <a:ln cap="flat" cmpd="sng" w="63500">
            <a:solidFill>
              <a:srgbClr val="CC352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7" name="Google Shape;47;p16"/>
          <p:cNvSpPr txBox="1"/>
          <p:nvPr/>
        </p:nvSpPr>
        <p:spPr>
          <a:xfrm rot="5400000">
            <a:off x="-2414100" y="2164500"/>
            <a:ext cx="52602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5100"/>
              <a:buFont typeface="Helvetica Neue"/>
              <a:buNone/>
            </a:pPr>
            <a:r>
              <a:rPr b="1" i="0" lang="en" sz="5100" u="none" cap="none" strike="noStrike">
                <a:solidFill>
                  <a:srgbClr val="F6F6F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FELLOWS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3/4 gray; red lower right" showMasterSp="0">
  <p:cSld name="2 - 3/4 gray; red lower righ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5.png" id="50" name="Google Shape;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5" y="2356"/>
            <a:ext cx="9121006" cy="5130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3/4 gray; red upper right" showMasterSp="0">
  <p:cSld name="2 - 3/4 gray; red upper righ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4.png" id="53" name="Google Shape;5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8" y="25"/>
            <a:ext cx="9129283" cy="513522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3/4 gray; red lower left" showMasterSp="0">
  <p:cSld name="2 - 3/4 gray; red lower lef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3.png" id="56" name="Google Shape;5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447" y="-9351"/>
            <a:ext cx="9145659" cy="514443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1/5 gray; red upper right" showMasterSp="0">
  <p:cSld name="3 - 1/5 gray; red upper righ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8.png" id="59" name="Google Shape;5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99" y="-4118"/>
            <a:ext cx="9135956" cy="51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1/5 gray; red lower left" showMasterSp="0">
  <p:cSld name="3 - 1/5 gray; red lower lef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6.png" id="62" name="Google Shape;6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853" y="-3870"/>
            <a:ext cx="9129370" cy="51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22"/>
          <p:cNvCxnSpPr/>
          <p:nvPr/>
        </p:nvCxnSpPr>
        <p:spPr>
          <a:xfrm>
            <a:off x="5061464" y="2897187"/>
            <a:ext cx="2992073" cy="0"/>
          </a:xfrm>
          <a:prstGeom prst="straightConnector1">
            <a:avLst/>
          </a:prstGeom>
          <a:noFill/>
          <a:ln cap="flat" cmpd="sng" w="63500">
            <a:solidFill>
              <a:srgbClr val="CC352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" name="Google Shape;14;p22"/>
          <p:cNvSpPr txBox="1"/>
          <p:nvPr/>
        </p:nvSpPr>
        <p:spPr>
          <a:xfrm rot="5400000">
            <a:off x="-2414044" y="2164556"/>
            <a:ext cx="5260200" cy="814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5100"/>
              <a:buFont typeface="Helvetica Neue"/>
              <a:buNone/>
            </a:pPr>
            <a:r>
              <a:rPr b="1" i="0" lang="en" sz="5100" u="none" cap="none" strike="noStrike">
                <a:solidFill>
                  <a:srgbClr val="F6F6F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FELLOWS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2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3/4 gray; red lower right" showMasterSp="0">
  <p:cSld name="2 - 3/4 gray; red lower righ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5.png" id="17" name="Google Shape;1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5" y="2356"/>
            <a:ext cx="9121005" cy="513056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3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3/4 gray; red upper right" showMasterSp="0">
  <p:cSld name="2 - 3/4 gray; red upper righ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4.png" id="20" name="Google Shape;2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8" y="25"/>
            <a:ext cx="9129282" cy="513522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4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3/4 gray; red lower left" showMasterSp="0">
  <p:cSld name="2 - 3/4 gray; red lower lef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3.png" id="23" name="Google Shape;2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447" y="-9351"/>
            <a:ext cx="9145660" cy="514443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1/5 gray; red upper right" showMasterSp="0">
  <p:cSld name="3 - 1/5 gray; red upper righ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8.png" id="26" name="Google Shape;2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99" y="-4118"/>
            <a:ext cx="9135957" cy="51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6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1/5 gray; red lower right" showMasterSp="0">
  <p:cSld name="3 - 1/5 gray; red lower righ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7.png" id="29" name="Google Shape;2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4" y="-3994"/>
            <a:ext cx="9129370" cy="513527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1/5 gray; red lower left" showMasterSp="0">
  <p:cSld name="3 - 1/5 gray; red lower lef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6.png" id="32" name="Google Shape;3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853" y="-3870"/>
            <a:ext cx="9129370" cy="513527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8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weredbyCodeFellowsMasterSlides.png" id="6" name="Google Shape;6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28" y="1955"/>
            <a:ext cx="9122428" cy="51313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1"/>
          <p:cNvSpPr txBox="1"/>
          <p:nvPr>
            <p:ph type="title"/>
          </p:nvPr>
        </p:nvSpPr>
        <p:spPr>
          <a:xfrm>
            <a:off x="228600" y="714375"/>
            <a:ext cx="7810500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" type="body"/>
          </p:nvPr>
        </p:nvSpPr>
        <p:spPr>
          <a:xfrm>
            <a:off x="666750" y="2652713"/>
            <a:ext cx="7810500" cy="5953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jp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7.jp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2b576be500e_0_3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b576be500e_0_39"/>
          <p:cNvSpPr txBox="1"/>
          <p:nvPr/>
        </p:nvSpPr>
        <p:spPr>
          <a:xfrm>
            <a:off x="502500" y="2388074"/>
            <a:ext cx="8139000" cy="14562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6480000" dist="47625">
              <a:schemeClr val="dk2">
                <a:alpha val="84000"/>
              </a:schemeClr>
            </a:outerShdw>
          </a:effectLst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Helvetica Neue"/>
                <a:ea typeface="Helvetica Neue"/>
                <a:cs typeface="Helvetica Neue"/>
                <a:sym typeface="Helvetica Neue"/>
              </a:rPr>
              <a:t>Red Team Project SimCorp </a:t>
            </a:r>
            <a:endParaRPr b="1" i="0" sz="7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0" name="Google Shape;70;g2b576be500e_0_39"/>
          <p:cNvCxnSpPr/>
          <p:nvPr/>
        </p:nvCxnSpPr>
        <p:spPr>
          <a:xfrm>
            <a:off x="875850" y="2457400"/>
            <a:ext cx="73923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ashDot"/>
            <a:miter lim="400000"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5c9fe8af2_0_2"/>
          <p:cNvSpPr txBox="1"/>
          <p:nvPr/>
        </p:nvSpPr>
        <p:spPr>
          <a:xfrm>
            <a:off x="166975" y="133025"/>
            <a:ext cx="8808600" cy="1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4400">
                <a:latin typeface="Helvetica Neue"/>
                <a:ea typeface="Helvetica Neue"/>
                <a:cs typeface="Helvetica Neue"/>
                <a:sym typeface="Helvetica Neue"/>
              </a:rPr>
              <a:t>Vulnerabilities found </a:t>
            </a:r>
            <a:r>
              <a:rPr b="1" lang="en" sz="4400">
                <a:latin typeface="Helvetica Neue"/>
                <a:ea typeface="Helvetica Neue"/>
                <a:cs typeface="Helvetica Neue"/>
                <a:sym typeface="Helvetica Neue"/>
              </a:rPr>
              <a:t>on the SimCorp network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g2b5c9fe8af2_0_2"/>
          <p:cNvSpPr txBox="1"/>
          <p:nvPr/>
        </p:nvSpPr>
        <p:spPr>
          <a:xfrm>
            <a:off x="-458875" y="1362150"/>
            <a:ext cx="4210200" cy="1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lang="en" sz="3100">
                <a:latin typeface="Helvetica Neue"/>
                <a:ea typeface="Helvetica Neue"/>
                <a:cs typeface="Helvetica Neue"/>
                <a:sym typeface="Helvetica Neue"/>
              </a:rPr>
              <a:t>           Vulnerabilities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g2b5c9fe8af2_0_2"/>
          <p:cNvSpPr txBox="1"/>
          <p:nvPr/>
        </p:nvSpPr>
        <p:spPr>
          <a:xfrm>
            <a:off x="4552575" y="1362150"/>
            <a:ext cx="4210200" cy="1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lang="en" sz="3100">
                <a:latin typeface="Helvetica Neue"/>
                <a:ea typeface="Helvetica Neue"/>
                <a:cs typeface="Helvetica Neue"/>
                <a:sym typeface="Helvetica Neue"/>
              </a:rPr>
              <a:t>             TTP´S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g2b5c9fe8af2_0_2"/>
          <p:cNvSpPr txBox="1"/>
          <p:nvPr/>
        </p:nvSpPr>
        <p:spPr>
          <a:xfrm>
            <a:off x="-1107775" y="2350200"/>
            <a:ext cx="5508000" cy="217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lang="en" sz="3100">
                <a:latin typeface="Helvetica Neue"/>
                <a:ea typeface="Helvetica Neue"/>
                <a:cs typeface="Helvetica Neue"/>
                <a:sym typeface="Helvetica Neue"/>
              </a:rPr>
              <a:t>             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NFS Exported Share Information Disclosure 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Microsoft RDP RCE (CVE-2019-0708)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       SSH Terrapin Prefix Truncation Weakness (CVE-2023-48795)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g2b5c9fe8af2_0_2"/>
          <p:cNvSpPr txBox="1"/>
          <p:nvPr/>
        </p:nvSpPr>
        <p:spPr>
          <a:xfrm>
            <a:off x="4400225" y="2350200"/>
            <a:ext cx="5508000" cy="217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lang="en" sz="1100"/>
              <a:t>          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</a:t>
            </a:r>
            <a:r>
              <a:rPr b="1" lang="en" sz="1100">
                <a:solidFill>
                  <a:schemeClr val="dk1"/>
                </a:solidFill>
              </a:rPr>
              <a:t>File and Directory Permissions Modification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</a:t>
            </a:r>
            <a:r>
              <a:rPr b="1" lang="en" sz="1100">
                <a:solidFill>
                  <a:schemeClr val="dk1"/>
                </a:solidFill>
              </a:rPr>
              <a:t>Remote Services: Remote Desktop Protocol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      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1100">
                <a:solidFill>
                  <a:schemeClr val="dk1"/>
                </a:solidFill>
              </a:rPr>
              <a:t>                         Brute Force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250200" y="27200"/>
            <a:ext cx="8626500" cy="115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i="0" lang="en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Topologies and</a:t>
            </a:r>
            <a:r>
              <a:rPr b="1" lang="en" sz="3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Flowcharts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4">
            <a:alphaModFix/>
          </a:blip>
          <a:srcRect b="0" l="16036" r="42758" t="0"/>
          <a:stretch/>
        </p:blipFill>
        <p:spPr>
          <a:xfrm>
            <a:off x="2585150" y="1060050"/>
            <a:ext cx="3956602" cy="3827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576be500e_0_28"/>
          <p:cNvSpPr txBox="1"/>
          <p:nvPr/>
        </p:nvSpPr>
        <p:spPr>
          <a:xfrm>
            <a:off x="166975" y="133025"/>
            <a:ext cx="8808600" cy="1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4400">
                <a:latin typeface="Helvetica Neue"/>
                <a:ea typeface="Helvetica Neue"/>
                <a:cs typeface="Helvetica Neue"/>
                <a:sym typeface="Helvetica Neue"/>
              </a:rPr>
              <a:t>Vulnerabilities found on the SimCorp network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g2b576be500e_0_28"/>
          <p:cNvSpPr txBox="1"/>
          <p:nvPr/>
        </p:nvSpPr>
        <p:spPr>
          <a:xfrm>
            <a:off x="167100" y="1261450"/>
            <a:ext cx="8808600" cy="3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one of the vulnerabilities found was on SamCorp's website where a user is exposed and all it took was brute force to log in to the page.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0" name="Google Shape;160;g2b576be500e_0_28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b576be500e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850" y="2055125"/>
            <a:ext cx="2700151" cy="26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2b5c9fe8af2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00" y="205725"/>
            <a:ext cx="5704427" cy="27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b5c9fe8af2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30674"/>
            <a:ext cx="4120853" cy="206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b5c9fe8af2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175" y="2215525"/>
            <a:ext cx="45720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b5c9fe8af2_1_3"/>
          <p:cNvSpPr txBox="1"/>
          <p:nvPr/>
        </p:nvSpPr>
        <p:spPr>
          <a:xfrm>
            <a:off x="6499850" y="281950"/>
            <a:ext cx="2331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The Burp Suite application was used for this task.</a:t>
            </a:r>
            <a:endParaRPr b="1" i="1" sz="1800">
              <a:solidFill>
                <a:schemeClr val="dk2"/>
              </a:solidFill>
            </a:endParaRPr>
          </a:p>
        </p:txBody>
      </p:sp>
      <p:pic>
        <p:nvPicPr>
          <p:cNvPr id="170" name="Google Shape;170;g2b5c9fe8af2_1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3575" y="2874325"/>
            <a:ext cx="2659900" cy="217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576be500e_0_141"/>
          <p:cNvSpPr txBox="1"/>
          <p:nvPr/>
        </p:nvSpPr>
        <p:spPr>
          <a:xfrm>
            <a:off x="166975" y="133025"/>
            <a:ext cx="8808600" cy="98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4400">
                <a:latin typeface="Helvetica Neue"/>
                <a:ea typeface="Helvetica Neue"/>
                <a:cs typeface="Helvetica Neue"/>
                <a:sym typeface="Helvetica Neue"/>
              </a:rPr>
              <a:t>HTTP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6" name="Google Shape;176;g2b576be500e_0_141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b576be500e_0_141"/>
          <p:cNvSpPr txBox="1"/>
          <p:nvPr/>
        </p:nvSpPr>
        <p:spPr>
          <a:xfrm>
            <a:off x="167100" y="1114325"/>
            <a:ext cx="8808600" cy="3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After the enumeration phase each one of us was tasked to deal with an host we found to be of value exploit.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 was tasked with the host 10.0.0.82.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8" name="Google Shape;178;g2b576be500e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00" y="2533150"/>
            <a:ext cx="2795174" cy="18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b576be500e_0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350" y="2887175"/>
            <a:ext cx="4622076" cy="13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b576be500e_0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425" y="1998600"/>
            <a:ext cx="4102800" cy="2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b576be500e_0_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7325" y="1882698"/>
            <a:ext cx="2540125" cy="477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576be500e_0_124"/>
          <p:cNvSpPr txBox="1"/>
          <p:nvPr/>
        </p:nvSpPr>
        <p:spPr>
          <a:xfrm>
            <a:off x="166975" y="133025"/>
            <a:ext cx="8808600" cy="1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4400">
                <a:latin typeface="Helvetica Neue"/>
                <a:ea typeface="Helvetica Neue"/>
                <a:cs typeface="Helvetica Neue"/>
                <a:sym typeface="Helvetica Neue"/>
              </a:rPr>
              <a:t>FTP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7" name="Google Shape;187;g2b576be500e_0_124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b576be500e_0_124"/>
          <p:cNvSpPr txBox="1"/>
          <p:nvPr/>
        </p:nvSpPr>
        <p:spPr>
          <a:xfrm>
            <a:off x="167100" y="1261450"/>
            <a:ext cx="8808600" cy="3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Spending a bit of time on the web app and not getting anywhere we decided to try something else.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9" name="Google Shape;189;g2b576be500e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013" y="2019188"/>
            <a:ext cx="36099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b576be500e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3775" y="2574025"/>
            <a:ext cx="20764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b576be500e_0_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088" y="3645775"/>
            <a:ext cx="26098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576be500e_0_133"/>
          <p:cNvSpPr txBox="1"/>
          <p:nvPr/>
        </p:nvSpPr>
        <p:spPr>
          <a:xfrm>
            <a:off x="166975" y="133025"/>
            <a:ext cx="8808600" cy="1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4400">
                <a:latin typeface="Helvetica Neue"/>
                <a:ea typeface="Helvetica Neue"/>
                <a:cs typeface="Helvetica Neue"/>
                <a:sym typeface="Helvetica Neue"/>
              </a:rPr>
              <a:t>FTP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7" name="Google Shape;197;g2b576be500e_0_133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b576be500e_0_133"/>
          <p:cNvSpPr txBox="1"/>
          <p:nvPr/>
        </p:nvSpPr>
        <p:spPr>
          <a:xfrm>
            <a:off x="167100" y="1261450"/>
            <a:ext cx="8808600" cy="3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9" name="Google Shape;199;g2b576be500e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75" y="1360013"/>
            <a:ext cx="81057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b576be500e_0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7488" y="3090963"/>
            <a:ext cx="27813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b576be500e_0_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1165" y="2973199"/>
            <a:ext cx="4193019" cy="18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576be500e_0_176"/>
          <p:cNvSpPr txBox="1"/>
          <p:nvPr/>
        </p:nvSpPr>
        <p:spPr>
          <a:xfrm>
            <a:off x="166975" y="133025"/>
            <a:ext cx="8808600" cy="1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4400">
                <a:latin typeface="Helvetica Neue"/>
                <a:ea typeface="Helvetica Neue"/>
                <a:cs typeface="Helvetica Neue"/>
                <a:sym typeface="Helvetica Neue"/>
              </a:rPr>
              <a:t>FTP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g2b576be500e_0_176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b576be500e_0_176"/>
          <p:cNvSpPr txBox="1"/>
          <p:nvPr/>
        </p:nvSpPr>
        <p:spPr>
          <a:xfrm>
            <a:off x="167100" y="1261450"/>
            <a:ext cx="8808600" cy="3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9" name="Google Shape;209;g2b576be500e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025" y="1261450"/>
            <a:ext cx="41719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576be500e_0_103"/>
          <p:cNvSpPr txBox="1"/>
          <p:nvPr/>
        </p:nvSpPr>
        <p:spPr>
          <a:xfrm>
            <a:off x="166975" y="133025"/>
            <a:ext cx="8808600" cy="1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4400">
                <a:latin typeface="Helvetica Neue"/>
                <a:ea typeface="Helvetica Neue"/>
                <a:cs typeface="Helvetica Neue"/>
                <a:sym typeface="Helvetica Neue"/>
              </a:rPr>
              <a:t>RDP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" name="Google Shape;215;g2b576be500e_0_103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b576be500e_0_103"/>
          <p:cNvSpPr txBox="1"/>
          <p:nvPr/>
        </p:nvSpPr>
        <p:spPr>
          <a:xfrm>
            <a:off x="167100" y="1261450"/>
            <a:ext cx="8808600" cy="3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During the enumeration phase we </a:t>
            </a:r>
            <a:r>
              <a:rPr lang="en">
                <a:solidFill>
                  <a:schemeClr val="dk2"/>
                </a:solidFill>
              </a:rPr>
              <a:t>didn't</a:t>
            </a:r>
            <a:r>
              <a:rPr lang="en">
                <a:solidFill>
                  <a:schemeClr val="dk2"/>
                </a:solidFill>
              </a:rPr>
              <a:t> notice on two of the hosts there was a RDP port open until we made a nessus vulnerabilities scan.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17" name="Google Shape;217;g2b576be500e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2811500"/>
            <a:ext cx="54292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b576be500e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4675" y="2268300"/>
            <a:ext cx="291465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576be500e_0_114"/>
          <p:cNvSpPr txBox="1"/>
          <p:nvPr/>
        </p:nvSpPr>
        <p:spPr>
          <a:xfrm>
            <a:off x="166975" y="133025"/>
            <a:ext cx="8808600" cy="1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4400">
                <a:latin typeface="Helvetica Neue"/>
                <a:ea typeface="Helvetica Neue"/>
                <a:cs typeface="Helvetica Neue"/>
                <a:sym typeface="Helvetica Neue"/>
              </a:rPr>
              <a:t>RDP</a:t>
            </a:r>
            <a:endParaRPr b="1" sz="4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4" name="Google Shape;224;g2b576be500e_0_114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b576be500e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75" y="1475950"/>
            <a:ext cx="29146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b576be500e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450" y="1475950"/>
            <a:ext cx="3715251" cy="22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b576be500e_0_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425" y="2156325"/>
            <a:ext cx="3331549" cy="25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/>
        </p:nvSpPr>
        <p:spPr>
          <a:xfrm>
            <a:off x="5108675" y="2407375"/>
            <a:ext cx="33711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600"/>
              <a:buFont typeface="Helvetica Neue"/>
              <a:buAutoNum type="arabicPeriod"/>
            </a:pPr>
            <a:r>
              <a:rPr i="0" lang="en" sz="16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Member Introductions</a:t>
            </a:r>
            <a:endParaRPr i="0" sz="1600" u="none" cap="none" strike="noStrike">
              <a:solidFill>
                <a:srgbClr val="7E7F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600"/>
              <a:buFont typeface="Helvetica Neue"/>
              <a:buAutoNum type="arabicPeriod"/>
            </a:pPr>
            <a:r>
              <a:rPr lang="en" sz="1600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SimCorp </a:t>
            </a:r>
            <a:endParaRPr i="0" sz="1600" u="none" cap="none" strike="noStrike">
              <a:solidFill>
                <a:srgbClr val="7E7F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600"/>
              <a:buFont typeface="Helvetica Neue"/>
              <a:buAutoNum type="arabicPeriod"/>
            </a:pPr>
            <a:r>
              <a:rPr lang="en" sz="1600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 team objectives</a:t>
            </a:r>
            <a:endParaRPr i="0" sz="1600" u="none" cap="none" strike="noStrike">
              <a:solidFill>
                <a:srgbClr val="7E7F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600"/>
              <a:buFont typeface="Helvetica Neue"/>
              <a:buAutoNum type="arabicPeriod"/>
            </a:pPr>
            <a:r>
              <a:rPr lang="en" sz="1600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vulnerabilities</a:t>
            </a:r>
            <a:endParaRPr i="0" sz="1600" u="none" cap="none" strike="noStrike">
              <a:solidFill>
                <a:srgbClr val="7E7F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600"/>
              <a:buFont typeface="Helvetica Neue"/>
              <a:buAutoNum type="arabicPeriod"/>
            </a:pPr>
            <a:r>
              <a:rPr i="0" lang="en" sz="16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i="0" sz="1600" u="none" cap="none" strike="noStrike">
              <a:solidFill>
                <a:srgbClr val="7E7F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50" y="235050"/>
            <a:ext cx="9144000" cy="152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i="0" lang="en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1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 imagem com desenho, Gráficos, captura de ecrã, design gráfico&#10;&#10;Descrição gerada automaticamente" id="77" name="Google Shape;7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900" y="2083700"/>
            <a:ext cx="3210300" cy="27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2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2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2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2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2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576be500e_0_190"/>
          <p:cNvSpPr txBox="1"/>
          <p:nvPr/>
        </p:nvSpPr>
        <p:spPr>
          <a:xfrm>
            <a:off x="166975" y="133025"/>
            <a:ext cx="8808600" cy="1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4400">
                <a:latin typeface="Helvetica Neue"/>
                <a:ea typeface="Helvetica Neue"/>
                <a:cs typeface="Helvetica Neue"/>
                <a:sym typeface="Helvetica Neue"/>
              </a:rPr>
              <a:t>RDP</a:t>
            </a:r>
            <a:endParaRPr b="1" sz="4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g2b576be500e_0_190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b576be500e_0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986" y="1261325"/>
            <a:ext cx="4336578" cy="338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2b576be500e_0_77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57275"/>
            <a:ext cx="5710899" cy="48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b576be500e_0_77"/>
          <p:cNvSpPr txBox="1"/>
          <p:nvPr/>
        </p:nvSpPr>
        <p:spPr>
          <a:xfrm>
            <a:off x="348872" y="301850"/>
            <a:ext cx="7741800" cy="58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Resources &amp; Thanks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1" name="Google Shape;241;g2b576be500e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850" y="3224924"/>
            <a:ext cx="998175" cy="951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2" name="Google Shape;242;g2b576be500e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425" y="4101062"/>
            <a:ext cx="1194300" cy="81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3" name="Google Shape;243;g2b576be500e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7288" y="3808475"/>
            <a:ext cx="998200" cy="99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4" name="Google Shape;244;g2b576be500e_0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9063" y="3190150"/>
            <a:ext cx="1247775" cy="733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5" name="Google Shape;245;g2b576be500e_0_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6440" y="4215963"/>
            <a:ext cx="1882970" cy="58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6" name="Google Shape;246;g2b576be500e_0_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4563" y="1285413"/>
            <a:ext cx="1594875" cy="1594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7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b576be500e_0_85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b576be500e_0_85"/>
          <p:cNvSpPr txBox="1"/>
          <p:nvPr/>
        </p:nvSpPr>
        <p:spPr>
          <a:xfrm>
            <a:off x="502500" y="1307924"/>
            <a:ext cx="8139000" cy="14562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6480000" dist="47625">
              <a:schemeClr val="dk2">
                <a:alpha val="84000"/>
              </a:schemeClr>
            </a:outerShdw>
          </a:effectLst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Helvetica Neue"/>
                <a:ea typeface="Helvetica Neue"/>
                <a:cs typeface="Helvetica Neue"/>
                <a:sym typeface="Helvetica Neue"/>
              </a:rPr>
              <a:t>Questions?</a:t>
            </a:r>
            <a:endParaRPr b="1" i="0" sz="60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3" name="Google Shape;253;g2b576be500e_0_85"/>
          <p:cNvCxnSpPr/>
          <p:nvPr/>
        </p:nvCxnSpPr>
        <p:spPr>
          <a:xfrm>
            <a:off x="2605450" y="2826375"/>
            <a:ext cx="39534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ashDot"/>
            <a:miter lim="4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0" y="194250"/>
            <a:ext cx="9144000" cy="136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i="0" lang="en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Team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530350" y="2763275"/>
            <a:ext cx="32433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2000"/>
              <a:buFont typeface="Helvetica Neue"/>
              <a:buAutoNum type="arabicPeriod"/>
            </a:pPr>
            <a:r>
              <a:rPr b="0" i="0" lang="en" sz="20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André Graça</a:t>
            </a:r>
            <a:endParaRPr sz="2000">
              <a:solidFill>
                <a:srgbClr val="7E7F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2000"/>
              <a:buFont typeface="Helvetica Neue"/>
              <a:buAutoNum type="arabicPeriod"/>
            </a:pPr>
            <a:r>
              <a:rPr lang="en" sz="2000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Cristiano Garcia</a:t>
            </a:r>
            <a:endParaRPr sz="2000">
              <a:solidFill>
                <a:srgbClr val="7E7F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2000"/>
              <a:buFont typeface="Helvetica Neue"/>
              <a:buAutoNum type="arabicPeriod"/>
            </a:pPr>
            <a:r>
              <a:rPr b="0" i="0" lang="en" sz="2000" u="none" cap="none" strike="noStrike">
                <a:solidFill>
                  <a:srgbClr val="7E7F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Rodrigo Brasil</a:t>
            </a:r>
            <a:endParaRPr sz="2000"/>
          </a:p>
          <a:p>
            <a:pPr indent="-1651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F7E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7E7F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E7F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Uma imagem com brinquedo&#10;&#10;Descrição gerada automaticamente" id="86" name="Google Shape;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7316" y="1821830"/>
            <a:ext cx="5285601" cy="2813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/>
        </p:nvSpPr>
        <p:spPr>
          <a:xfrm>
            <a:off x="448707" y="76100"/>
            <a:ext cx="6822300" cy="152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" sz="6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André Graça</a:t>
            </a:r>
            <a:endParaRPr b="1" i="0" sz="6000" u="none" cap="none" strike="noStrike">
              <a:solidFill>
                <a:srgbClr val="000000"/>
              </a:solidFill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394700" y="987925"/>
            <a:ext cx="5580000" cy="3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Age: 40  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 of birth: Lisbon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Married with 3 children 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Member of the Portuguese Navy since November 2001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Specialized in Computer Technician and network administration in 2013 by the Navy.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Specialized in cybersecurity in the area of offensive operations in 2023 by the EMGFA (General Staff of the Armed Forces) in partnership with the Polytechnic Institute of Beja.</a:t>
            </a:r>
            <a:endParaRPr b="0" i="0" sz="1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m Cara humana, pessoa, vestuário, homem&#10;&#10;Descrição gerada automaticamente" id="94" name="Google Shape;9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9701" y="303674"/>
            <a:ext cx="2788550" cy="221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" name="Google Shape;9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1075" y="2623225"/>
            <a:ext cx="2425799" cy="2425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576be500e_0_1"/>
          <p:cNvSpPr txBox="1"/>
          <p:nvPr/>
        </p:nvSpPr>
        <p:spPr>
          <a:xfrm>
            <a:off x="482425" y="248975"/>
            <a:ext cx="6822300" cy="116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" sz="6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Cristiano Garcia</a:t>
            </a:r>
            <a:endParaRPr b="1" i="0" sz="6000" u="none" cap="none" strike="noStrike">
              <a:solidFill>
                <a:srgbClr val="000000"/>
              </a:solidFill>
            </a:endParaRPr>
          </a:p>
        </p:txBody>
      </p:sp>
      <p:sp>
        <p:nvSpPr>
          <p:cNvPr id="101" name="Google Shape;101;g2b576be500e_0_1"/>
          <p:cNvSpPr txBox="1"/>
          <p:nvPr/>
        </p:nvSpPr>
        <p:spPr>
          <a:xfrm>
            <a:off x="482425" y="1409375"/>
            <a:ext cx="6242700" cy="3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Age: 34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 of birth: Castelo Branco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Professional Firefighter 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Pre-hospital emergency technician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Passion about IT and Cybersecurity</a:t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" name="Google Shape;102;g2b576be500e_0_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b576be500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550" y="381725"/>
            <a:ext cx="2023901" cy="2455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4" name="Google Shape;104;g2b576be500e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275" y="2947150"/>
            <a:ext cx="1940451" cy="1940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b576be500e_0_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b576be500e_0_7"/>
          <p:cNvSpPr txBox="1"/>
          <p:nvPr/>
        </p:nvSpPr>
        <p:spPr>
          <a:xfrm>
            <a:off x="482432" y="380175"/>
            <a:ext cx="6822300" cy="152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" sz="6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Rodrigo Brasil</a:t>
            </a:r>
            <a:endParaRPr b="1" i="0" sz="6000" u="none" cap="none" strike="noStrike">
              <a:solidFill>
                <a:srgbClr val="000000"/>
              </a:solidFill>
            </a:endParaRPr>
          </a:p>
        </p:txBody>
      </p:sp>
      <p:sp>
        <p:nvSpPr>
          <p:cNvPr id="111" name="Google Shape;111;g2b576be500e_0_7"/>
          <p:cNvSpPr txBox="1"/>
          <p:nvPr/>
        </p:nvSpPr>
        <p:spPr>
          <a:xfrm>
            <a:off x="420000" y="1485250"/>
            <a:ext cx="5984700" cy="3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Age: 24</a:t>
            </a:r>
            <a:endParaRPr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 of birth: Angra do Heroismo</a:t>
            </a:r>
            <a:endParaRPr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Technician</a:t>
            </a: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" name="Google Shape;112;g2b576be500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700" y="144175"/>
            <a:ext cx="1916199" cy="282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g2b576be500e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8700" y="3020475"/>
            <a:ext cx="1916201" cy="1916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/>
        </p:nvSpPr>
        <p:spPr>
          <a:xfrm>
            <a:off x="167075" y="159275"/>
            <a:ext cx="8808600" cy="83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6000">
                <a:latin typeface="Helvetica Neue"/>
                <a:ea typeface="Helvetica Neue"/>
                <a:cs typeface="Helvetica Neue"/>
                <a:sym typeface="Helvetica Neue"/>
              </a:rPr>
              <a:t>SimCorp</a:t>
            </a:r>
            <a:endParaRPr b="0" i="0" sz="6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3800" y="3780625"/>
            <a:ext cx="1317850" cy="13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167700" y="998975"/>
            <a:ext cx="8808600" cy="3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Kalimeros was contracted by Simcorp to conduct a penetration test in order to determine its exposure on the network. All activities were conducted in a manner that simulated a malicious actor engaged in a targeted attack against SimCorp.</a:t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Efforts were placed on the identification and exploitation of security weaknesses that could allow a remote attacker to gain unauthorized access to organizational data.</a:t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1" name="Google Shape;121;p5"/>
          <p:cNvPicPr preferRelativeResize="0"/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1716550" y="0"/>
            <a:ext cx="5710899" cy="486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576be500e_0_20"/>
          <p:cNvSpPr txBox="1"/>
          <p:nvPr/>
        </p:nvSpPr>
        <p:spPr>
          <a:xfrm>
            <a:off x="167100" y="176775"/>
            <a:ext cx="8808600" cy="10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5200">
                <a:latin typeface="Helvetica Neue"/>
                <a:ea typeface="Helvetica Neue"/>
                <a:cs typeface="Helvetica Neue"/>
                <a:sym typeface="Helvetica Neue"/>
              </a:rPr>
              <a:t>Red Team Objectives</a:t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g2b576be500e_0_20"/>
          <p:cNvSpPr txBox="1"/>
          <p:nvPr/>
        </p:nvSpPr>
        <p:spPr>
          <a:xfrm>
            <a:off x="167100" y="1261450"/>
            <a:ext cx="8808600" cy="3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RTO1. Enumerate the target network, gathering as much information as possible about the various hosts and their configurations.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RTO1a. Create a professional network topology of the target environment for inclusion in your final report.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RTO2. Discover vulnerabilities on targets hosts on the network.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RTO3. Build/customize and utilize at least one custom Python tool.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RTO4. Exploit and gain access to as many host instances as possible.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8" name="Google Shape;128;g2b576be500e_0_20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716550" y="27200"/>
            <a:ext cx="5710899" cy="486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5c9fe8af2_0_17"/>
          <p:cNvSpPr txBox="1"/>
          <p:nvPr/>
        </p:nvSpPr>
        <p:spPr>
          <a:xfrm>
            <a:off x="166975" y="133025"/>
            <a:ext cx="8808600" cy="11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b="1" lang="en" sz="4400">
                <a:latin typeface="Helvetica Neue"/>
                <a:ea typeface="Helvetica Neue"/>
                <a:cs typeface="Helvetica Neue"/>
                <a:sym typeface="Helvetica Neue"/>
              </a:rPr>
              <a:t>Host Enumeration </a:t>
            </a:r>
            <a:endParaRPr b="0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g2b5c9fe8af2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975" y="948713"/>
            <a:ext cx="3380230" cy="357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b5c9fe8af2_0_17"/>
          <p:cNvSpPr txBox="1"/>
          <p:nvPr/>
        </p:nvSpPr>
        <p:spPr>
          <a:xfrm>
            <a:off x="166975" y="1054250"/>
            <a:ext cx="4210200" cy="167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Enumerating the target network.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g2b5c9fe8af2_0_17"/>
          <p:cNvSpPr txBox="1"/>
          <p:nvPr/>
        </p:nvSpPr>
        <p:spPr>
          <a:xfrm>
            <a:off x="166975" y="3360125"/>
            <a:ext cx="4210200" cy="167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Rules </a:t>
            </a:r>
            <a:r>
              <a:rPr lang="en" sz="1500">
                <a:solidFill>
                  <a:schemeClr val="dk1"/>
                </a:solidFill>
              </a:rPr>
              <a:t>applied and didn't exploit hosts 10.0.0.6 (Splunk) and 10.0.0.176 (OpenVpn). 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g2b5c9fe8af2_0_17"/>
          <p:cNvSpPr txBox="1"/>
          <p:nvPr/>
        </p:nvSpPr>
        <p:spPr>
          <a:xfrm>
            <a:off x="319375" y="2249425"/>
            <a:ext cx="4210200" cy="167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Proceeding to discover vulnerabilities with Nessus and Nmap.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casa2000</dc:creator>
</cp:coreProperties>
</file>